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257" r:id="rId2"/>
    <p:sldId id="326" r:id="rId3"/>
    <p:sldId id="258" r:id="rId4"/>
    <p:sldId id="325" r:id="rId5"/>
    <p:sldId id="340" r:id="rId6"/>
    <p:sldId id="328" r:id="rId7"/>
    <p:sldId id="334" r:id="rId8"/>
    <p:sldId id="324" r:id="rId9"/>
    <p:sldId id="339" r:id="rId10"/>
    <p:sldId id="329" r:id="rId11"/>
    <p:sldId id="330" r:id="rId12"/>
    <p:sldId id="331" r:id="rId13"/>
    <p:sldId id="338" r:id="rId14"/>
    <p:sldId id="337" r:id="rId15"/>
  </p:sldIdLst>
  <p:sldSz cx="9144000" cy="6858000" type="screen4x3"/>
  <p:notesSz cx="6797675" cy="9874250"/>
  <p:defaultTextStyle>
    <a:defPPr>
      <a:defRPr lang="en-GB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00CC00"/>
    <a:srgbClr val="00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2743" autoAdjust="0"/>
    <p:restoredTop sz="90929"/>
  </p:normalViewPr>
  <p:slideViewPr>
    <p:cSldViewPr>
      <p:cViewPr varScale="1">
        <p:scale>
          <a:sx n="77" d="100"/>
          <a:sy n="77" d="100"/>
        </p:scale>
        <p:origin x="1027" y="19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33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de-DE"/>
          </a:p>
        </p:txBody>
      </p:sp>
      <p:sp>
        <p:nvSpPr>
          <p:cNvPr id="22733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1275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de-DE"/>
          </a:p>
        </p:txBody>
      </p:sp>
      <p:sp>
        <p:nvSpPr>
          <p:cNvPr id="22733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380538"/>
            <a:ext cx="2946400" cy="493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de-DE"/>
          </a:p>
        </p:txBody>
      </p:sp>
      <p:sp>
        <p:nvSpPr>
          <p:cNvPr id="22733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1275" y="9380538"/>
            <a:ext cx="2946400" cy="493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C9AFC229-372A-4EEB-9DA2-9F90CD996E1B}" type="slidenum">
              <a:rPr lang="de-DE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6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82913" cy="531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GB"/>
          </a:p>
        </p:txBody>
      </p:sp>
      <p:sp>
        <p:nvSpPr>
          <p:cNvPr id="24166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24288" y="0"/>
            <a:ext cx="2982912" cy="531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GB"/>
          </a:p>
        </p:txBody>
      </p:sp>
      <p:sp>
        <p:nvSpPr>
          <p:cNvPr id="24166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73138" y="760413"/>
            <a:ext cx="4862512" cy="36464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24166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7575" y="4710113"/>
            <a:ext cx="4972050" cy="4406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Klicken Sie, um die Formate des Vorlagentextes zu bearbeiten</a:t>
            </a:r>
          </a:p>
          <a:p>
            <a:pPr lvl="1"/>
            <a:r>
              <a:rPr lang="en-GB"/>
              <a:t>Zweite Ebene</a:t>
            </a:r>
          </a:p>
          <a:p>
            <a:pPr lvl="2"/>
            <a:r>
              <a:rPr lang="en-GB"/>
              <a:t>Dritte Ebene</a:t>
            </a:r>
          </a:p>
          <a:p>
            <a:pPr lvl="3"/>
            <a:r>
              <a:rPr lang="en-GB"/>
              <a:t>Vierte Ebene</a:t>
            </a:r>
          </a:p>
          <a:p>
            <a:pPr lvl="4"/>
            <a:r>
              <a:rPr lang="en-GB"/>
              <a:t>Fünfte Ebene</a:t>
            </a:r>
          </a:p>
        </p:txBody>
      </p:sp>
      <p:sp>
        <p:nvSpPr>
          <p:cNvPr id="24167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345613"/>
            <a:ext cx="2982913" cy="531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GB"/>
          </a:p>
        </p:txBody>
      </p:sp>
      <p:sp>
        <p:nvSpPr>
          <p:cNvPr id="24167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24288" y="9345613"/>
            <a:ext cx="2982912" cy="531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1A5EAED-3EEF-4C18-BE64-01091964538B}" type="slidenum">
              <a:rPr lang="en-GB"/>
              <a:pPr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524765A-9056-4B37-B5E4-29B737BC477B}" type="slidenum">
              <a:rPr lang="en-GB"/>
              <a:pPr/>
              <a:t>1</a:t>
            </a:fld>
            <a:endParaRPr lang="en-GB"/>
          </a:p>
        </p:txBody>
      </p:sp>
      <p:sp>
        <p:nvSpPr>
          <p:cNvPr id="2426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26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2E6EB11-0509-44D3-99CE-C09C604011C4}" type="slidenum">
              <a:rPr lang="en-GB"/>
              <a:pPr/>
              <a:t>10</a:t>
            </a:fld>
            <a:endParaRPr lang="en-GB"/>
          </a:p>
        </p:txBody>
      </p:sp>
      <p:sp>
        <p:nvSpPr>
          <p:cNvPr id="3102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02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AD972B8-FA73-440D-83C9-2BE2276C1FB2}" type="slidenum">
              <a:rPr lang="en-GB"/>
              <a:pPr/>
              <a:t>11</a:t>
            </a:fld>
            <a:endParaRPr lang="en-GB"/>
          </a:p>
        </p:txBody>
      </p:sp>
      <p:sp>
        <p:nvSpPr>
          <p:cNvPr id="3123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23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9D45758-BA91-4588-9D41-6865150FA1EE}" type="slidenum">
              <a:rPr lang="en-GB"/>
              <a:pPr/>
              <a:t>12</a:t>
            </a:fld>
            <a:endParaRPr lang="en-GB"/>
          </a:p>
        </p:txBody>
      </p:sp>
      <p:sp>
        <p:nvSpPr>
          <p:cNvPr id="3143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43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AE39910-F767-4728-992D-36980DC7C0D4}" type="slidenum">
              <a:rPr lang="en-GB"/>
              <a:pPr/>
              <a:t>14</a:t>
            </a:fld>
            <a:endParaRPr lang="en-GB"/>
          </a:p>
        </p:txBody>
      </p:sp>
      <p:sp>
        <p:nvSpPr>
          <p:cNvPr id="261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1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5BA8EEE-ED24-4452-A56A-8CFAE638A903}" type="slidenum">
              <a:rPr lang="en-GB"/>
              <a:pPr/>
              <a:t>2</a:t>
            </a:fld>
            <a:endParaRPr lang="en-GB"/>
          </a:p>
        </p:txBody>
      </p:sp>
      <p:sp>
        <p:nvSpPr>
          <p:cNvPr id="3041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31863" y="741363"/>
            <a:ext cx="4935537" cy="3702050"/>
          </a:xfrm>
          <a:ln/>
        </p:spPr>
      </p:sp>
      <p:sp>
        <p:nvSpPr>
          <p:cNvPr id="3041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6F72943-F61C-49D7-8EE6-75B6F5A280BF}" type="slidenum">
              <a:rPr lang="en-GB"/>
              <a:pPr/>
              <a:t>3</a:t>
            </a:fld>
            <a:endParaRPr lang="en-GB"/>
          </a:p>
        </p:txBody>
      </p:sp>
      <p:sp>
        <p:nvSpPr>
          <p:cNvPr id="243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37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3093471-3250-44F3-A5C7-F677007ED91E}" type="slidenum">
              <a:rPr lang="en-GB"/>
              <a:pPr/>
              <a:t>4</a:t>
            </a:fld>
            <a:endParaRPr lang="en-GB"/>
          </a:p>
        </p:txBody>
      </p:sp>
      <p:sp>
        <p:nvSpPr>
          <p:cNvPr id="3020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31863" y="741363"/>
            <a:ext cx="4935537" cy="3702050"/>
          </a:xfrm>
          <a:ln/>
        </p:spPr>
      </p:sp>
      <p:sp>
        <p:nvSpPr>
          <p:cNvPr id="3020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524765A-9056-4B37-B5E4-29B737BC477B}" type="slidenum">
              <a:rPr lang="en-GB"/>
              <a:pPr/>
              <a:t>5</a:t>
            </a:fld>
            <a:endParaRPr lang="en-GB"/>
          </a:p>
        </p:txBody>
      </p:sp>
      <p:sp>
        <p:nvSpPr>
          <p:cNvPr id="2426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26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6569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1BD5164-69B7-4D09-A032-7620FF54179F}" type="slidenum">
              <a:rPr lang="en-GB"/>
              <a:pPr/>
              <a:t>6</a:t>
            </a:fld>
            <a:endParaRPr lang="en-GB"/>
          </a:p>
        </p:txBody>
      </p:sp>
      <p:sp>
        <p:nvSpPr>
          <p:cNvPr id="3082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82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AC166C1-D912-4045-A0E0-EBF6E845A4AA}" type="slidenum">
              <a:rPr lang="en-GB"/>
              <a:pPr/>
              <a:t>7</a:t>
            </a:fld>
            <a:endParaRPr lang="en-GB"/>
          </a:p>
        </p:txBody>
      </p:sp>
      <p:sp>
        <p:nvSpPr>
          <p:cNvPr id="3215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15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19F623F-80DC-4AA2-A55D-7A463D02231E}" type="slidenum">
              <a:rPr lang="en-GB"/>
              <a:pPr/>
              <a:t>8</a:t>
            </a:fld>
            <a:endParaRPr lang="en-GB"/>
          </a:p>
        </p:txBody>
      </p:sp>
      <p:sp>
        <p:nvSpPr>
          <p:cNvPr id="3000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31863" y="741363"/>
            <a:ext cx="4935537" cy="3702050"/>
          </a:xfrm>
          <a:ln/>
        </p:spPr>
      </p:sp>
      <p:sp>
        <p:nvSpPr>
          <p:cNvPr id="3000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524765A-9056-4B37-B5E4-29B737BC477B}" type="slidenum">
              <a:rPr lang="en-GB"/>
              <a:pPr/>
              <a:t>9</a:t>
            </a:fld>
            <a:endParaRPr lang="en-GB"/>
          </a:p>
        </p:txBody>
      </p:sp>
      <p:sp>
        <p:nvSpPr>
          <p:cNvPr id="2426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26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0121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0E102DA-FD46-4C6E-8768-E89C3DB0C103}" type="slidenum">
              <a:rPr lang="en-GB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0789DC0-65E9-46D0-8551-9228623B7EE9}" type="slidenum">
              <a:rPr lang="en-GB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A9C7EED-6B9E-4A9F-819C-40AE88555FD3}" type="slidenum">
              <a:rPr lang="en-GB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1718D46D-A6DA-410E-B770-DBA99FC3D23E}" type="slidenum">
              <a:rPr lang="en-GB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E2DBB97-0D8D-4DFA-9A62-19133522806D}" type="slidenum">
              <a:rPr lang="en-GB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AD68BCC-224C-49EE-BA2A-C4400298B436}" type="slidenum">
              <a:rPr lang="en-GB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F320A79-B9D2-46D7-85F2-E8481A31DF6F}" type="slidenum">
              <a:rPr lang="en-GB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61C7F96-E80A-44B7-B4BE-AC4C19E94848}" type="slidenum">
              <a:rPr lang="en-GB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78CDD09-725F-4FB1-9764-3D83304C38EE}" type="slidenum">
              <a:rPr lang="en-GB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FBD8AB2-C737-4974-B866-24A088D38BFF}" type="slidenum">
              <a:rPr lang="en-GB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D940B30-CC23-4224-B847-78726A8401F7}" type="slidenum">
              <a:rPr lang="en-GB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988D802-93CD-4EC5-B3FC-A1D2F0DC2102}" type="slidenum">
              <a:rPr lang="en-GB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Klicken Sie, um das Titelformat zu bearbeiten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Klicken Sie, um die Formate des Vorlagentextes zu bearbeiten</a:t>
            </a:r>
          </a:p>
          <a:p>
            <a:pPr lvl="1"/>
            <a:r>
              <a:rPr lang="en-GB"/>
              <a:t>Zweite Ebene</a:t>
            </a:r>
          </a:p>
          <a:p>
            <a:pPr lvl="2"/>
            <a:r>
              <a:rPr lang="en-GB"/>
              <a:t>Dritte Ebene</a:t>
            </a:r>
          </a:p>
          <a:p>
            <a:pPr lvl="3"/>
            <a:r>
              <a:rPr lang="en-GB"/>
              <a:t>Vierte Ebene</a:t>
            </a:r>
          </a:p>
          <a:p>
            <a:pPr lvl="4"/>
            <a:r>
              <a:rPr lang="en-GB"/>
              <a:t>Fünfte Ebene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endParaRPr lang="en-GB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en-GB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55EEEB61-D63C-4AEF-A8FB-93D0E2D92D20}" type="slidenum">
              <a:rPr lang="en-GB"/>
              <a:pPr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w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r>
              <a:rPr lang="de-DE" sz="4000" dirty="0">
                <a:latin typeface="Candara" panose="020E0502030303020204" pitchFamily="34" charset="0"/>
              </a:rPr>
              <a:t>Climate Science</a:t>
            </a:r>
            <a:endParaRPr lang="en-GB" sz="4000" dirty="0">
              <a:latin typeface="Candara" panose="020E0502030303020204" pitchFamily="34" charset="0"/>
            </a:endParaRP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2000" y="1676400"/>
            <a:ext cx="7772400" cy="4114800"/>
          </a:xfrm>
        </p:spPr>
        <p:txBody>
          <a:bodyPr/>
          <a:lstStyle/>
          <a:p>
            <a:r>
              <a:rPr lang="de-DE" sz="2800" b="1" dirty="0">
                <a:latin typeface="Candara" panose="020E0502030303020204" pitchFamily="34" charset="0"/>
              </a:rPr>
              <a:t>The (enhanced) greenhouse effect and observed climate change</a:t>
            </a:r>
          </a:p>
          <a:p>
            <a:r>
              <a:rPr lang="de-DE" sz="2800" dirty="0">
                <a:latin typeface="Candara" panose="020E0502030303020204" pitchFamily="34" charset="0"/>
              </a:rPr>
              <a:t>General circulation models</a:t>
            </a:r>
          </a:p>
          <a:p>
            <a:r>
              <a:rPr lang="de-DE" sz="2800" dirty="0">
                <a:latin typeface="Candara" panose="020E0502030303020204" pitchFamily="34" charset="0"/>
              </a:rPr>
              <a:t>Projected climate change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79A7D1F-8E49-4284-A17F-659BC4A85C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407"/>
            <a:ext cx="9144000" cy="6139793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6D2F147-CC67-411A-8F95-7FA3BFCFD8E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0"/>
            <a:ext cx="8411124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A62618C-7589-43C3-AE2C-1DCFB5310DE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0"/>
            <a:ext cx="8382000" cy="6877438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6396" y="0"/>
            <a:ext cx="242200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ndara" panose="020E0502030303020204" pitchFamily="34" charset="0"/>
              </a:rPr>
              <a:t>Water expands as it warms. A little bit. Ocean is on average 3 km deep. Tiny</a:t>
            </a:r>
          </a:p>
          <a:p>
            <a:r>
              <a:rPr lang="en-US" dirty="0">
                <a:latin typeface="Candara" panose="020E0502030303020204" pitchFamily="34" charset="0"/>
              </a:rPr>
              <a:t>expansion is large to humans.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CF4D3B-3D80-46A9-B5D4-542C53B0AD7E}"/>
              </a:ext>
            </a:extLst>
          </p:cNvPr>
          <p:cNvSpPr txBox="1"/>
          <p:nvPr/>
        </p:nvSpPr>
        <p:spPr>
          <a:xfrm>
            <a:off x="7148060" y="4572000"/>
            <a:ext cx="19679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ndara" panose="020E0502030303020204" pitchFamily="34" charset="0"/>
              </a:rPr>
              <a:t>Besides, ice melts.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3122064-96EA-4768-BD34-CAF29CF4FB8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0"/>
            <a:ext cx="5695335" cy="455054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7B01989-15AC-4A93-A680-5DEE29DC6C9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67" y="2667000"/>
            <a:ext cx="6681216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409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6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-76200"/>
            <a:ext cx="7772400" cy="1143000"/>
          </a:xfrm>
        </p:spPr>
        <p:txBody>
          <a:bodyPr/>
          <a:lstStyle/>
          <a:p>
            <a:r>
              <a:rPr lang="de-DE" sz="3200" dirty="0">
                <a:latin typeface="Candara" panose="020E0502030303020204" pitchFamily="34" charset="0"/>
              </a:rPr>
              <a:t>Other effects</a:t>
            </a:r>
            <a:endParaRPr lang="en-GB" sz="3200" dirty="0">
              <a:latin typeface="Candara" panose="020E0502030303020204" pitchFamily="34" charset="0"/>
            </a:endParaRPr>
          </a:p>
        </p:txBody>
      </p:sp>
      <p:sp>
        <p:nvSpPr>
          <p:cNvPr id="1904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838200"/>
            <a:ext cx="7772400" cy="54864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800" dirty="0">
                <a:latin typeface="Candara" panose="020E0502030303020204" pitchFamily="34" charset="0"/>
              </a:rPr>
              <a:t>Storms</a:t>
            </a:r>
          </a:p>
          <a:p>
            <a:pPr lvl="1">
              <a:lnSpc>
                <a:spcPct val="90000"/>
              </a:lnSpc>
            </a:pPr>
            <a:r>
              <a:rPr lang="en-US" sz="2400" dirty="0" err="1">
                <a:latin typeface="Candara" panose="020E0502030303020204" pitchFamily="34" charset="0"/>
              </a:rPr>
              <a:t>Extratropical</a:t>
            </a:r>
            <a:r>
              <a:rPr lang="en-US" sz="2400" dirty="0">
                <a:latin typeface="Candara" panose="020E0502030303020204" pitchFamily="34" charset="0"/>
              </a:rPr>
              <a:t> storms: Probably more intense</a:t>
            </a:r>
          </a:p>
          <a:p>
            <a:pPr lvl="1">
              <a:lnSpc>
                <a:spcPct val="90000"/>
              </a:lnSpc>
            </a:pPr>
            <a:r>
              <a:rPr lang="en-US" sz="2400" dirty="0">
                <a:latin typeface="Candara" panose="020E0502030303020204" pitchFamily="34" charset="0"/>
              </a:rPr>
              <a:t>Tropical storm: Probably no change in area </a:t>
            </a:r>
            <a:r>
              <a:rPr lang="en-US" sz="2400">
                <a:latin typeface="Candara" panose="020E0502030303020204" pitchFamily="34" charset="0"/>
              </a:rPr>
              <a:t>or frequency, </a:t>
            </a:r>
            <a:r>
              <a:rPr lang="en-US" sz="2400" dirty="0">
                <a:latin typeface="Candara" panose="020E0502030303020204" pitchFamily="34" charset="0"/>
              </a:rPr>
              <a:t>but probably more violent</a:t>
            </a:r>
          </a:p>
          <a:p>
            <a:pPr>
              <a:lnSpc>
                <a:spcPct val="90000"/>
              </a:lnSpc>
            </a:pPr>
            <a:r>
              <a:rPr lang="en-US" sz="2800" dirty="0">
                <a:latin typeface="Candara" panose="020E0502030303020204" pitchFamily="34" charset="0"/>
              </a:rPr>
              <a:t>Rainfall</a:t>
            </a:r>
          </a:p>
          <a:p>
            <a:pPr lvl="1">
              <a:lnSpc>
                <a:spcPct val="90000"/>
              </a:lnSpc>
            </a:pPr>
            <a:r>
              <a:rPr lang="en-US" sz="2400" dirty="0">
                <a:latin typeface="Candara" panose="020E0502030303020204" pitchFamily="34" charset="0"/>
              </a:rPr>
              <a:t>Some places will get wetter, others drier</a:t>
            </a:r>
          </a:p>
          <a:p>
            <a:pPr lvl="1">
              <a:lnSpc>
                <a:spcPct val="90000"/>
              </a:lnSpc>
            </a:pPr>
            <a:r>
              <a:rPr lang="en-US" sz="2400" dirty="0">
                <a:latin typeface="Candara" panose="020E0502030303020204" pitchFamily="34" charset="0"/>
              </a:rPr>
              <a:t>Some places will get wetter in winter and drier in summer</a:t>
            </a:r>
          </a:p>
          <a:p>
            <a:pPr>
              <a:lnSpc>
                <a:spcPct val="90000"/>
              </a:lnSpc>
            </a:pPr>
            <a:r>
              <a:rPr lang="en-US" sz="2800" dirty="0">
                <a:latin typeface="Candara" panose="020E0502030303020204" pitchFamily="34" charset="0"/>
              </a:rPr>
              <a:t>Ocean acidification</a:t>
            </a:r>
          </a:p>
          <a:p>
            <a:pPr lvl="1">
              <a:lnSpc>
                <a:spcPct val="90000"/>
              </a:lnSpc>
            </a:pPr>
            <a:r>
              <a:rPr lang="en-US" sz="2400" dirty="0">
                <a:latin typeface="Candara" panose="020E0502030303020204" pitchFamily="34" charset="0"/>
              </a:rPr>
              <a:t>The proper name for (dissolved) CO2 is carbonic acid</a:t>
            </a:r>
          </a:p>
          <a:p>
            <a:pPr lvl="1">
              <a:lnSpc>
                <a:spcPct val="90000"/>
              </a:lnSpc>
            </a:pPr>
            <a:r>
              <a:rPr lang="en-US" sz="2400" dirty="0">
                <a:latin typeface="Candara" panose="020E0502030303020204" pitchFamily="34" charset="0"/>
              </a:rPr>
              <a:t>As there is more CO2 in the atmosphere, there is more CO2 in the ocean</a:t>
            </a:r>
          </a:p>
          <a:p>
            <a:pPr lvl="1">
              <a:lnSpc>
                <a:spcPct val="90000"/>
              </a:lnSpc>
            </a:pPr>
            <a:r>
              <a:rPr lang="en-US" sz="2400" dirty="0">
                <a:latin typeface="Candara" panose="020E0502030303020204" pitchFamily="34" charset="0"/>
              </a:rPr>
              <a:t>This increases the acidity of sea water</a:t>
            </a:r>
          </a:p>
          <a:p>
            <a:pPr lvl="1">
              <a:lnSpc>
                <a:spcPct val="90000"/>
              </a:lnSpc>
            </a:pPr>
            <a:r>
              <a:rPr lang="en-US" sz="2400" dirty="0">
                <a:latin typeface="Candara" panose="020E0502030303020204" pitchFamily="34" charset="0"/>
              </a:rPr>
              <a:t>Bad for calciferous species</a:t>
            </a:r>
          </a:p>
          <a:p>
            <a:pPr>
              <a:lnSpc>
                <a:spcPct val="90000"/>
              </a:lnSpc>
            </a:pPr>
            <a:endParaRPr lang="en-GB" sz="2400" dirty="0">
              <a:latin typeface="Comic Sans MS" pitchFamily="66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10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3278188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310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198813" y="0"/>
            <a:ext cx="5945187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914" name="Picture 2" descr="earth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" y="212725"/>
            <a:ext cx="8575675" cy="64325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05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2003337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E2B400F-6BE7-4F44-A69B-6D957C3039D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2188" y="0"/>
            <a:ext cx="7035988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r>
              <a:rPr lang="de-DE" sz="4000" dirty="0">
                <a:latin typeface="Candara" panose="020E0502030303020204" pitchFamily="34" charset="0"/>
              </a:rPr>
              <a:t>Climate Science</a:t>
            </a:r>
            <a:endParaRPr lang="en-GB" sz="4000" dirty="0">
              <a:latin typeface="Candara" panose="020E0502030303020204" pitchFamily="34" charset="0"/>
            </a:endParaRP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2000" y="1676400"/>
            <a:ext cx="7772400" cy="4114800"/>
          </a:xfrm>
        </p:spPr>
        <p:txBody>
          <a:bodyPr/>
          <a:lstStyle/>
          <a:p>
            <a:r>
              <a:rPr lang="de-DE" sz="2800" dirty="0">
                <a:latin typeface="Candara" panose="020E0502030303020204" pitchFamily="34" charset="0"/>
              </a:rPr>
              <a:t>The (enhanced) greenhouse effect and observed climate change</a:t>
            </a:r>
          </a:p>
          <a:p>
            <a:r>
              <a:rPr lang="de-DE" sz="2800" b="1" dirty="0">
                <a:latin typeface="Candara" panose="020E0502030303020204" pitchFamily="34" charset="0"/>
              </a:rPr>
              <a:t>General circulation models</a:t>
            </a:r>
          </a:p>
          <a:p>
            <a:r>
              <a:rPr lang="de-DE" sz="2800" dirty="0">
                <a:latin typeface="Candara" panose="020E0502030303020204" pitchFamily="34" charset="0"/>
              </a:rPr>
              <a:t>Projected climate change</a:t>
            </a:r>
          </a:p>
        </p:txBody>
      </p:sp>
    </p:spTree>
    <p:extLst>
      <p:ext uri="{BB962C8B-B14F-4D97-AF65-F5344CB8AC3E}">
        <p14:creationId xmlns:p14="http://schemas.microsoft.com/office/powerpoint/2010/main" val="36835516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A53BBC1-1997-4A50-A82C-A09E523DCB0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0"/>
            <a:ext cx="8054118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2ADE15F-7892-4FA2-8B0B-94915C6E5F0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57200"/>
            <a:ext cx="9144000" cy="799284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9C44D58-B00A-47D3-86C8-1724A3330E8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-1"/>
            <a:ext cx="6870796" cy="6858001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r>
              <a:rPr lang="de-DE" sz="4000" dirty="0">
                <a:latin typeface="Candara" panose="020E0502030303020204" pitchFamily="34" charset="0"/>
              </a:rPr>
              <a:t>Climate Science</a:t>
            </a:r>
            <a:endParaRPr lang="en-GB" sz="4000" dirty="0">
              <a:latin typeface="Candara" panose="020E0502030303020204" pitchFamily="34" charset="0"/>
            </a:endParaRP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2000" y="1676400"/>
            <a:ext cx="7772400" cy="4114800"/>
          </a:xfrm>
        </p:spPr>
        <p:txBody>
          <a:bodyPr/>
          <a:lstStyle/>
          <a:p>
            <a:r>
              <a:rPr lang="de-DE" sz="2800" dirty="0">
                <a:latin typeface="Candara" panose="020E0502030303020204" pitchFamily="34" charset="0"/>
              </a:rPr>
              <a:t>The (enhanced) greenhouse effect and observed climate change</a:t>
            </a:r>
          </a:p>
          <a:p>
            <a:r>
              <a:rPr lang="de-DE" sz="2800" dirty="0">
                <a:latin typeface="Candara" panose="020E0502030303020204" pitchFamily="34" charset="0"/>
              </a:rPr>
              <a:t>General circulation models</a:t>
            </a:r>
          </a:p>
          <a:p>
            <a:r>
              <a:rPr lang="de-DE" sz="2800" b="1" dirty="0">
                <a:latin typeface="Candara" panose="020E0502030303020204" pitchFamily="34" charset="0"/>
              </a:rPr>
              <a:t>Projected climate change</a:t>
            </a:r>
          </a:p>
        </p:txBody>
      </p:sp>
    </p:spTree>
    <p:extLst>
      <p:ext uri="{BB962C8B-B14F-4D97-AF65-F5344CB8AC3E}">
        <p14:creationId xmlns:p14="http://schemas.microsoft.com/office/powerpoint/2010/main" val="4041066129"/>
      </p:ext>
    </p:extLst>
  </p:cSld>
  <p:clrMapOvr>
    <a:masterClrMapping/>
  </p:clrMapOvr>
</p:sld>
</file>

<file path=ppt/theme/theme1.xml><?xml version="1.0" encoding="utf-8"?>
<a:theme xmlns:a="http://schemas.openxmlformats.org/drawingml/2006/main" name="Standarddesign">
  <a:themeElements>
    <a:clrScheme name="Standard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Standarddesign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Standard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557</TotalTime>
  <Words>181</Words>
  <Application>Microsoft Office PowerPoint</Application>
  <PresentationFormat>On-screen Show (4:3)</PresentationFormat>
  <Paragraphs>40</Paragraphs>
  <Slides>14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Candara</vt:lpstr>
      <vt:lpstr>Comic Sans MS</vt:lpstr>
      <vt:lpstr>Times New Roman</vt:lpstr>
      <vt:lpstr>Standarddesign</vt:lpstr>
      <vt:lpstr>Climate Science</vt:lpstr>
      <vt:lpstr>PowerPoint Presentation</vt:lpstr>
      <vt:lpstr>PowerPoint Presentation</vt:lpstr>
      <vt:lpstr>PowerPoint Presentation</vt:lpstr>
      <vt:lpstr>Climate Science</vt:lpstr>
      <vt:lpstr>PowerPoint Presentation</vt:lpstr>
      <vt:lpstr>PowerPoint Presentation</vt:lpstr>
      <vt:lpstr>PowerPoint Presentation</vt:lpstr>
      <vt:lpstr>Climate Science</vt:lpstr>
      <vt:lpstr>PowerPoint Presentation</vt:lpstr>
      <vt:lpstr>PowerPoint Presentation</vt:lpstr>
      <vt:lpstr>PowerPoint Presentation</vt:lpstr>
      <vt:lpstr>PowerPoint Presentation</vt:lpstr>
      <vt:lpstr>Other effects</vt:lpstr>
    </vt:vector>
  </TitlesOfParts>
  <Company>ZMAW Universität Hamburg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Environmental and Resource Economics, lecture 1</dc:title>
  <dc:creator>Richard Tol</dc:creator>
  <cp:lastModifiedBy>Richard Tol</cp:lastModifiedBy>
  <cp:revision>205</cp:revision>
  <dcterms:created xsi:type="dcterms:W3CDTF">2000-09-24T19:27:04Z</dcterms:created>
  <dcterms:modified xsi:type="dcterms:W3CDTF">2021-01-05T15:08:25Z</dcterms:modified>
</cp:coreProperties>
</file>